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12192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E86"/>
    <a:srgbClr val="484CD3"/>
    <a:srgbClr val="4222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8"/>
  </p:normalViewPr>
  <p:slideViewPr>
    <p:cSldViewPr snapToGrid="0" snapToObjects="1">
      <p:cViewPr varScale="1">
        <p:scale>
          <a:sx n="63" d="100"/>
          <a:sy n="63" d="100"/>
        </p:scale>
        <p:origin x="34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6DBCE49-0315-0040-BDF9-DA659CBABF4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78100" y="1279525"/>
            <a:ext cx="1943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E603FD7-896F-6C44-8B53-3408A1B3EE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42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578100" y="1279525"/>
            <a:ext cx="1943100" cy="34544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603FD7-896F-6C44-8B53-3408A1B3EED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621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603FD7-896F-6C44-8B53-3408A1B3EED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826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58DB4-E8C5-BD43-AD09-C155B81C713F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5307D-A932-FC47-A6D9-C6CEB847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95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1557962" y="728133"/>
            <a:ext cx="3779148" cy="186266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2700" dirty="0" smtClean="0"/>
              <a:t> </a:t>
            </a:r>
            <a:r>
              <a:rPr lang="fr-FR" sz="2700" b="1" dirty="0">
                <a:solidFill>
                  <a:srgbClr val="FF3E86"/>
                </a:solidFill>
              </a:rPr>
              <a:t>JOURNEE INTERNATIONALE DES EPILEPSIES</a:t>
            </a:r>
            <a:r>
              <a:rPr lang="fr-FR" sz="2700" dirty="0">
                <a:solidFill>
                  <a:srgbClr val="FF3E86"/>
                </a:solidFill>
              </a:rPr>
              <a:t/>
            </a:r>
            <a:br>
              <a:rPr lang="fr-FR" sz="2700" dirty="0">
                <a:solidFill>
                  <a:srgbClr val="FF3E86"/>
                </a:solidFill>
              </a:rPr>
            </a:br>
            <a:r>
              <a:rPr lang="fr-FR" sz="2700" dirty="0">
                <a:solidFill>
                  <a:srgbClr val="484CD3"/>
                </a:solidFill>
              </a:rPr>
              <a:t> </a:t>
            </a:r>
            <a:r>
              <a:rPr lang="fr-FR" sz="2700" b="1" dirty="0">
                <a:solidFill>
                  <a:schemeClr val="accent1"/>
                </a:solidFill>
              </a:rPr>
              <a:t>« </a:t>
            </a:r>
            <a:r>
              <a:rPr lang="fr-FR" sz="2700" b="1" dirty="0" smtClean="0">
                <a:solidFill>
                  <a:schemeClr val="accent1"/>
                </a:solidFill>
              </a:rPr>
              <a:t>VIVRE </a:t>
            </a:r>
            <a:r>
              <a:rPr lang="fr-FR" sz="2700" b="1" dirty="0">
                <a:solidFill>
                  <a:schemeClr val="accent1"/>
                </a:solidFill>
              </a:rPr>
              <a:t>AVEC »</a:t>
            </a:r>
            <a:br>
              <a:rPr lang="fr-FR" sz="2700" b="1" dirty="0">
                <a:solidFill>
                  <a:schemeClr val="accent1"/>
                </a:solidFill>
              </a:rPr>
            </a:br>
            <a:r>
              <a:rPr lang="fr-FR" sz="1519" b="1" dirty="0"/>
              <a:t/>
            </a:r>
            <a:br>
              <a:rPr lang="fr-FR" sz="1519" b="1" dirty="0"/>
            </a:br>
            <a:r>
              <a:rPr lang="fr-FR" sz="1800" b="1" dirty="0">
                <a:solidFill>
                  <a:schemeClr val="accent1"/>
                </a:solidFill>
              </a:rPr>
              <a:t>lundi 12 Février 2018</a:t>
            </a:r>
            <a:br>
              <a:rPr lang="fr-FR" sz="1800" b="1" dirty="0">
                <a:solidFill>
                  <a:schemeClr val="accent1"/>
                </a:solidFill>
              </a:rPr>
            </a:br>
            <a:r>
              <a:rPr lang="fr-FR" sz="1800" b="1" dirty="0">
                <a:solidFill>
                  <a:schemeClr val="accent1"/>
                </a:solidFill>
              </a:rPr>
              <a:t>HÔPITAL NORD MICHALLON</a:t>
            </a:r>
            <a:br>
              <a:rPr lang="fr-FR" sz="1800" b="1" dirty="0">
                <a:solidFill>
                  <a:schemeClr val="accent1"/>
                </a:solidFill>
              </a:rPr>
            </a:br>
            <a:r>
              <a:rPr lang="fr-FR" sz="1800" b="1" dirty="0">
                <a:solidFill>
                  <a:schemeClr val="accent1"/>
                </a:solidFill>
              </a:rPr>
              <a:t/>
            </a:r>
            <a:br>
              <a:rPr lang="fr-FR" sz="1800" b="1" dirty="0">
                <a:solidFill>
                  <a:schemeClr val="accent1"/>
                </a:solidFill>
              </a:rPr>
            </a:br>
            <a:endParaRPr lang="fr-FR" sz="1800" b="1" dirty="0">
              <a:solidFill>
                <a:schemeClr val="accent1"/>
              </a:solidFill>
            </a:endParaRP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0" y="2455333"/>
            <a:ext cx="6857999" cy="905933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fr-FR" sz="1463" b="1" dirty="0">
                <a:solidFill>
                  <a:schemeClr val="accent1"/>
                </a:solidFill>
              </a:rPr>
              <a:t>Programme de la journée</a:t>
            </a:r>
          </a:p>
          <a:p>
            <a:pPr algn="l"/>
            <a:r>
              <a:rPr lang="fr-FR" sz="1400" b="1" dirty="0" smtClean="0">
                <a:solidFill>
                  <a:srgbClr val="FF3E86"/>
                </a:solidFill>
              </a:rPr>
              <a:t>                 EXPOSITIONS </a:t>
            </a:r>
            <a:r>
              <a:rPr lang="mr-IN" sz="1400" b="1" dirty="0">
                <a:solidFill>
                  <a:srgbClr val="FF3E86"/>
                </a:solidFill>
              </a:rPr>
              <a:t>–</a:t>
            </a:r>
            <a:r>
              <a:rPr lang="fr-FR" sz="1400" b="1" dirty="0">
                <a:solidFill>
                  <a:srgbClr val="FF3E86"/>
                </a:solidFill>
              </a:rPr>
              <a:t> STANDS        </a:t>
            </a:r>
            <a:r>
              <a:rPr lang="fr-FR" sz="1400" b="1" dirty="0" smtClean="0">
                <a:solidFill>
                  <a:srgbClr val="FF3E86"/>
                </a:solidFill>
              </a:rPr>
              <a:t>Hall </a:t>
            </a:r>
            <a:r>
              <a:rPr lang="fr-FR" sz="1400" b="1" dirty="0">
                <a:solidFill>
                  <a:srgbClr val="FF3E86"/>
                </a:solidFill>
              </a:rPr>
              <a:t>Vercors </a:t>
            </a:r>
            <a:r>
              <a:rPr lang="mr-IN" sz="1400" b="1" dirty="0">
                <a:solidFill>
                  <a:srgbClr val="FF3E86"/>
                </a:solidFill>
              </a:rPr>
              <a:t>–</a:t>
            </a:r>
            <a:r>
              <a:rPr lang="fr-FR" sz="1400" b="1" dirty="0">
                <a:solidFill>
                  <a:srgbClr val="FF3E86"/>
                </a:solidFill>
              </a:rPr>
              <a:t> </a:t>
            </a:r>
            <a:r>
              <a:rPr lang="fr-FR" sz="1400" b="1" dirty="0" err="1">
                <a:solidFill>
                  <a:srgbClr val="FF3E86"/>
                </a:solidFill>
              </a:rPr>
              <a:t>Michallon</a:t>
            </a:r>
            <a:r>
              <a:rPr lang="fr-FR" sz="1400" b="1" dirty="0">
                <a:solidFill>
                  <a:srgbClr val="FF3E86"/>
                </a:solidFill>
              </a:rPr>
              <a:t>         10h </a:t>
            </a:r>
            <a:r>
              <a:rPr lang="mr-IN" sz="1400" b="1" dirty="0">
                <a:solidFill>
                  <a:srgbClr val="FF3E86"/>
                </a:solidFill>
              </a:rPr>
              <a:t>–</a:t>
            </a:r>
            <a:r>
              <a:rPr lang="fr-FR" sz="1400" b="1" dirty="0">
                <a:solidFill>
                  <a:srgbClr val="FF3E86"/>
                </a:solidFill>
              </a:rPr>
              <a:t> 16h </a:t>
            </a: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</a:rPr>
              <a:t>     </a:t>
            </a:r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             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1400" dirty="0"/>
              <a:t>* Stands des </a:t>
            </a:r>
            <a:r>
              <a:rPr lang="fr-FR" sz="1400" dirty="0" smtClean="0"/>
              <a:t>Associations</a:t>
            </a:r>
            <a:r>
              <a:rPr lang="fr-FR" sz="1400" dirty="0"/>
              <a:t>, Institutions et Etablissements de </a:t>
            </a:r>
            <a:r>
              <a:rPr lang="fr-FR" sz="1400" dirty="0" smtClean="0"/>
              <a:t>Santé (FAM Les 4 Jardins, IME Les Violettes)</a:t>
            </a:r>
            <a:endParaRPr lang="fr-FR" sz="14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1400" dirty="0"/>
              <a:t>* Atelier d’Education Thérapeutique (animé par l’équipe locale des EFSN du </a:t>
            </a:r>
            <a:r>
              <a:rPr lang="fr-FR" sz="1400" dirty="0" smtClean="0"/>
              <a:t>CHUGA, </a:t>
            </a:r>
            <a:r>
              <a:rPr lang="fr-FR" sz="1400" dirty="0"/>
              <a:t>avec Epilepsie France)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1400" dirty="0"/>
              <a:t> *</a:t>
            </a:r>
            <a:r>
              <a:rPr lang="fr-FR" sz="1400" dirty="0" smtClean="0"/>
              <a:t>Exposition </a:t>
            </a:r>
            <a:r>
              <a:rPr lang="fr-FR" sz="1400" dirty="0"/>
              <a:t>de </a:t>
            </a:r>
            <a:r>
              <a:rPr lang="fr-FR" sz="1400" dirty="0" smtClean="0"/>
              <a:t>posters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sz="1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sz="1069" dirty="0"/>
          </a:p>
          <a:p>
            <a:pPr algn="l"/>
            <a:r>
              <a:rPr lang="fr-FR" sz="1400" b="1" dirty="0" smtClean="0">
                <a:solidFill>
                  <a:srgbClr val="FF3E86"/>
                </a:solidFill>
              </a:rPr>
              <a:t>                 CONFERENCEES </a:t>
            </a:r>
            <a:r>
              <a:rPr lang="fr-FR" sz="1400" b="1" dirty="0">
                <a:solidFill>
                  <a:srgbClr val="FF3E86"/>
                </a:solidFill>
              </a:rPr>
              <a:t>ET TEMOIGNAGES        </a:t>
            </a:r>
            <a:r>
              <a:rPr lang="fr-FR" sz="1400" b="1" dirty="0" smtClean="0">
                <a:solidFill>
                  <a:srgbClr val="FF3E86"/>
                </a:solidFill>
              </a:rPr>
              <a:t> </a:t>
            </a:r>
            <a:r>
              <a:rPr lang="fr-FR" sz="1400" b="1" dirty="0">
                <a:solidFill>
                  <a:srgbClr val="FF3E86"/>
                </a:solidFill>
              </a:rPr>
              <a:t>Salle Gilbert Faure  </a:t>
            </a:r>
            <a:r>
              <a:rPr lang="fr-FR" sz="1400" b="1" dirty="0" smtClean="0">
                <a:solidFill>
                  <a:srgbClr val="FF3E86"/>
                </a:solidFill>
              </a:rPr>
              <a:t> </a:t>
            </a:r>
            <a:r>
              <a:rPr lang="fr-FR" sz="1400" b="1" dirty="0">
                <a:solidFill>
                  <a:srgbClr val="FF3E86"/>
                </a:solidFill>
              </a:rPr>
              <a:t>10h </a:t>
            </a:r>
            <a:r>
              <a:rPr lang="mr-IN" sz="1400" b="1" dirty="0">
                <a:solidFill>
                  <a:srgbClr val="FF3E86"/>
                </a:solidFill>
              </a:rPr>
              <a:t>–</a:t>
            </a:r>
            <a:r>
              <a:rPr lang="fr-FR" sz="1400" b="1" dirty="0">
                <a:solidFill>
                  <a:srgbClr val="FF3E86"/>
                </a:solidFill>
              </a:rPr>
              <a:t> 16h</a:t>
            </a:r>
          </a:p>
          <a:p>
            <a:pPr algn="l"/>
            <a:r>
              <a:rPr lang="fr-FR" sz="1400" b="1" dirty="0">
                <a:solidFill>
                  <a:schemeClr val="accent1"/>
                </a:solidFill>
              </a:rPr>
              <a:t>10h </a:t>
            </a:r>
            <a:r>
              <a:rPr lang="mr-IN" sz="1400" b="1" dirty="0">
                <a:solidFill>
                  <a:schemeClr val="accent1"/>
                </a:solidFill>
              </a:rPr>
              <a:t>–</a:t>
            </a:r>
            <a:r>
              <a:rPr lang="fr-FR" sz="1400" b="1" dirty="0">
                <a:solidFill>
                  <a:schemeClr val="accent1"/>
                </a:solidFill>
              </a:rPr>
              <a:t> 11h : ACTUALITES</a:t>
            </a:r>
          </a:p>
          <a:p>
            <a:pPr algn="l">
              <a:spcBef>
                <a:spcPts val="338"/>
              </a:spcBef>
            </a:pPr>
            <a:r>
              <a:rPr lang="fr-FR" sz="788" dirty="0"/>
              <a:t>  </a:t>
            </a:r>
            <a:r>
              <a:rPr lang="fr-FR" sz="788" dirty="0" smtClean="0"/>
              <a:t>  </a:t>
            </a:r>
            <a:r>
              <a:rPr lang="fr-FR" sz="1400" dirty="0" smtClean="0">
                <a:solidFill>
                  <a:schemeClr val="accent1"/>
                </a:solidFill>
              </a:rPr>
              <a:t>*Scientifiques</a:t>
            </a:r>
            <a:r>
              <a:rPr lang="fr-FR" sz="1400" dirty="0" smtClean="0"/>
              <a:t>: </a:t>
            </a:r>
            <a:r>
              <a:rPr lang="fr-FR" sz="1400" dirty="0" smtClean="0"/>
              <a:t>Antoine </a:t>
            </a:r>
            <a:r>
              <a:rPr lang="fr-FR" sz="1400" dirty="0" err="1" smtClean="0"/>
              <a:t>Depaulis</a:t>
            </a:r>
            <a:r>
              <a:rPr lang="fr-FR" sz="1400" dirty="0" smtClean="0"/>
              <a:t>, Directeur de Recherche à L’INSERM (GIN)</a:t>
            </a:r>
          </a:p>
          <a:p>
            <a:pPr algn="l">
              <a:spcBef>
                <a:spcPts val="338"/>
              </a:spcBef>
            </a:pPr>
            <a:r>
              <a:rPr lang="fr-FR" sz="1400" dirty="0" smtClean="0">
                <a:solidFill>
                  <a:schemeClr val="accent1"/>
                </a:solidFill>
              </a:rPr>
              <a:t>  </a:t>
            </a:r>
            <a:r>
              <a:rPr lang="fr-FR" sz="1400" dirty="0" smtClean="0">
                <a:solidFill>
                  <a:schemeClr val="accent1"/>
                </a:solidFill>
              </a:rPr>
              <a:t>*Organisations </a:t>
            </a:r>
            <a:r>
              <a:rPr lang="fr-FR" sz="1400" dirty="0" smtClean="0"/>
              <a:t>: </a:t>
            </a:r>
            <a:r>
              <a:rPr lang="fr-FR" sz="1400" dirty="0" smtClean="0"/>
              <a:t>Alexa Garros (CHUGA) Centre </a:t>
            </a:r>
            <a:r>
              <a:rPr lang="fr-FR" sz="1400" dirty="0" smtClean="0"/>
              <a:t>de compétence Grenoble Epilepsies Rares et les filières de santé maladies rares </a:t>
            </a:r>
            <a:endParaRPr lang="fr-FR" sz="1400" dirty="0" smtClean="0"/>
          </a:p>
          <a:p>
            <a:pPr algn="l">
              <a:spcBef>
                <a:spcPts val="338"/>
              </a:spcBef>
            </a:pPr>
            <a:r>
              <a:rPr lang="fr-FR" sz="1400" dirty="0">
                <a:solidFill>
                  <a:schemeClr val="accent1"/>
                </a:solidFill>
              </a:rPr>
              <a:t> </a:t>
            </a:r>
            <a:r>
              <a:rPr lang="fr-FR" sz="1400" dirty="0" smtClean="0">
                <a:solidFill>
                  <a:schemeClr val="accent1"/>
                </a:solidFill>
              </a:rPr>
              <a:t>*Parcours du Patient </a:t>
            </a:r>
            <a:r>
              <a:rPr lang="fr-FR" sz="1400" dirty="0"/>
              <a:t>: </a:t>
            </a:r>
            <a:r>
              <a:rPr lang="fr-FR" sz="1400" dirty="0" smtClean="0"/>
              <a:t>Valérie Damon (FHU NEUROPSYNOV) « V</a:t>
            </a:r>
            <a:r>
              <a:rPr lang="fr-FR" sz="1400" dirty="0" smtClean="0"/>
              <a:t>ers </a:t>
            </a:r>
            <a:r>
              <a:rPr lang="fr-FR" sz="1400" dirty="0" smtClean="0"/>
              <a:t>la chirurgie de </a:t>
            </a:r>
            <a:r>
              <a:rPr lang="fr-FR" sz="1400" dirty="0" smtClean="0"/>
              <a:t>l’épilepsie »</a:t>
            </a:r>
          </a:p>
          <a:p>
            <a:pPr algn="l">
              <a:spcBef>
                <a:spcPts val="338"/>
              </a:spcBef>
            </a:pPr>
            <a:r>
              <a:rPr lang="fr-FR" sz="1400" b="1" dirty="0" smtClean="0">
                <a:solidFill>
                  <a:schemeClr val="accent1"/>
                </a:solidFill>
              </a:rPr>
              <a:t>11h </a:t>
            </a:r>
            <a:r>
              <a:rPr lang="mr-IN" sz="1400" b="1" dirty="0">
                <a:solidFill>
                  <a:schemeClr val="accent1"/>
                </a:solidFill>
              </a:rPr>
              <a:t>–</a:t>
            </a:r>
            <a:r>
              <a:rPr lang="fr-FR" sz="1400" b="1" dirty="0">
                <a:solidFill>
                  <a:schemeClr val="accent1"/>
                </a:solidFill>
              </a:rPr>
              <a:t> 12h30 : ACTIVITE PHYSIQUE, </a:t>
            </a:r>
            <a:r>
              <a:rPr lang="fr-FR" sz="1400" b="1" dirty="0" smtClean="0">
                <a:solidFill>
                  <a:schemeClr val="accent1"/>
                </a:solidFill>
              </a:rPr>
              <a:t>DIETE </a:t>
            </a:r>
            <a:r>
              <a:rPr lang="fr-FR" sz="1400" b="1" dirty="0">
                <a:solidFill>
                  <a:schemeClr val="accent1"/>
                </a:solidFill>
              </a:rPr>
              <a:t>ET EPILEPSIE</a:t>
            </a:r>
          </a:p>
          <a:p>
            <a:pPr algn="l">
              <a:spcBef>
                <a:spcPts val="338"/>
              </a:spcBef>
            </a:pPr>
            <a:r>
              <a:rPr lang="fr-FR" sz="1200" dirty="0" smtClean="0"/>
              <a:t>Modération : Isabelle Debillon (cadre de santé, EFSN) </a:t>
            </a:r>
          </a:p>
          <a:p>
            <a:pPr algn="l">
              <a:spcBef>
                <a:spcPts val="338"/>
              </a:spcBef>
            </a:pPr>
            <a:r>
              <a:rPr lang="fr-FR" sz="1400" dirty="0" smtClean="0"/>
              <a:t> * </a:t>
            </a:r>
            <a:r>
              <a:rPr lang="fr-FR" sz="1400" dirty="0">
                <a:solidFill>
                  <a:schemeClr val="accent1"/>
                </a:solidFill>
              </a:rPr>
              <a:t>Activité physique et sa</a:t>
            </a:r>
            <a:r>
              <a:rPr lang="fr-FR" sz="1400" dirty="0"/>
              <a:t>nté : Stephane </a:t>
            </a:r>
            <a:r>
              <a:rPr lang="fr-FR" sz="1400" dirty="0" err="1"/>
              <a:t>Doutreleau</a:t>
            </a:r>
            <a:r>
              <a:rPr lang="fr-FR" sz="1400" dirty="0"/>
              <a:t>, </a:t>
            </a:r>
            <a:r>
              <a:rPr lang="fr-FR" sz="1400" dirty="0" smtClean="0"/>
              <a:t>cardiologue (CHUGA)</a:t>
            </a:r>
            <a:endParaRPr lang="fr-FR" sz="1400" dirty="0"/>
          </a:p>
          <a:p>
            <a:pPr algn="l">
              <a:spcBef>
                <a:spcPts val="338"/>
              </a:spcBef>
            </a:pPr>
            <a:r>
              <a:rPr lang="fr-FR" sz="1400" dirty="0"/>
              <a:t> * </a:t>
            </a:r>
            <a:r>
              <a:rPr lang="fr-FR" sz="1400" dirty="0">
                <a:solidFill>
                  <a:schemeClr val="accent1"/>
                </a:solidFill>
              </a:rPr>
              <a:t>Activité physique et sport adapté </a:t>
            </a:r>
            <a:r>
              <a:rPr lang="fr-FR" sz="1400" dirty="0"/>
              <a:t>: Romain Clavel, éducateur </a:t>
            </a:r>
            <a:r>
              <a:rPr lang="fr-FR" sz="1400" dirty="0" smtClean="0"/>
              <a:t>physique (FAM 4J)</a:t>
            </a:r>
            <a:endParaRPr lang="fr-FR" sz="1400" dirty="0"/>
          </a:p>
          <a:p>
            <a:pPr algn="l">
              <a:spcBef>
                <a:spcPts val="338"/>
              </a:spcBef>
            </a:pPr>
            <a:r>
              <a:rPr lang="fr-FR" sz="1400" dirty="0"/>
              <a:t> * </a:t>
            </a:r>
            <a:r>
              <a:rPr lang="fr-FR" sz="1400" dirty="0" smtClean="0">
                <a:solidFill>
                  <a:schemeClr val="accent1"/>
                </a:solidFill>
              </a:rPr>
              <a:t>Régime </a:t>
            </a:r>
            <a:r>
              <a:rPr lang="fr-FR" sz="1400" dirty="0">
                <a:solidFill>
                  <a:schemeClr val="accent1"/>
                </a:solidFill>
              </a:rPr>
              <a:t>cétogène, Atkins </a:t>
            </a:r>
            <a:r>
              <a:rPr lang="fr-FR" sz="1400" dirty="0"/>
              <a:t>: </a:t>
            </a:r>
            <a:r>
              <a:rPr lang="fr-FR" sz="1400" dirty="0" smtClean="0"/>
              <a:t>Elodie </a:t>
            </a:r>
            <a:r>
              <a:rPr lang="fr-FR" sz="1400" dirty="0" err="1" smtClean="0"/>
              <a:t>Lamétéry</a:t>
            </a:r>
            <a:r>
              <a:rPr lang="fr-FR" sz="1400" dirty="0" smtClean="0"/>
              <a:t>, </a:t>
            </a:r>
            <a:r>
              <a:rPr lang="fr-FR" sz="1400" dirty="0" err="1"/>
              <a:t>neuropédiatre</a:t>
            </a:r>
            <a:r>
              <a:rPr lang="fr-FR" sz="1400" dirty="0"/>
              <a:t> </a:t>
            </a:r>
            <a:r>
              <a:rPr lang="mr-IN" sz="1400" dirty="0"/>
              <a:t>–</a:t>
            </a:r>
            <a:r>
              <a:rPr lang="fr-FR" sz="1400" dirty="0"/>
              <a:t> Carlos Dias, </a:t>
            </a:r>
            <a:r>
              <a:rPr lang="fr-FR" sz="1400" dirty="0" smtClean="0"/>
              <a:t>diététicien (CHUGA)</a:t>
            </a:r>
          </a:p>
          <a:p>
            <a:pPr>
              <a:spcBef>
                <a:spcPts val="338"/>
              </a:spcBef>
            </a:pPr>
            <a:r>
              <a:rPr lang="fr-FR" sz="1400" b="1" dirty="0" smtClean="0">
                <a:solidFill>
                  <a:srgbClr val="FF3E86"/>
                </a:solidFill>
              </a:rPr>
              <a:t>PAUSE </a:t>
            </a:r>
            <a:r>
              <a:rPr lang="fr-FR" sz="1400" b="1" dirty="0">
                <a:solidFill>
                  <a:srgbClr val="FF3E86"/>
                </a:solidFill>
              </a:rPr>
              <a:t>DEJEUNER -  VISITES DES STANDS DANS LE HALL </a:t>
            </a:r>
            <a:r>
              <a:rPr lang="fr-FR" sz="1400" b="1" dirty="0" smtClean="0">
                <a:solidFill>
                  <a:srgbClr val="FF3E86"/>
                </a:solidFill>
              </a:rPr>
              <a:t>VERCORS</a:t>
            </a:r>
            <a:endParaRPr lang="fr-FR" sz="1069" b="1" dirty="0">
              <a:solidFill>
                <a:srgbClr val="FF3E86"/>
              </a:solidFill>
            </a:endParaRPr>
          </a:p>
          <a:p>
            <a:pPr algn="l"/>
            <a:r>
              <a:rPr lang="fr-FR" sz="1400" b="1" dirty="0">
                <a:solidFill>
                  <a:schemeClr val="accent1"/>
                </a:solidFill>
              </a:rPr>
              <a:t>14h </a:t>
            </a:r>
            <a:r>
              <a:rPr lang="mr-IN" sz="1400" b="1" dirty="0">
                <a:solidFill>
                  <a:schemeClr val="accent1"/>
                </a:solidFill>
              </a:rPr>
              <a:t>–</a:t>
            </a:r>
            <a:r>
              <a:rPr lang="fr-FR" sz="1400" b="1" dirty="0">
                <a:solidFill>
                  <a:schemeClr val="accent1"/>
                </a:solidFill>
              </a:rPr>
              <a:t> 14h30 : </a:t>
            </a:r>
            <a:r>
              <a:rPr lang="fr-FR" sz="1400" b="1" dirty="0" smtClean="0">
                <a:solidFill>
                  <a:schemeClr val="accent1"/>
                </a:solidFill>
              </a:rPr>
              <a:t>Projection </a:t>
            </a:r>
            <a:r>
              <a:rPr lang="fr-FR" sz="1400" b="1" dirty="0">
                <a:solidFill>
                  <a:schemeClr val="accent1"/>
                </a:solidFill>
              </a:rPr>
              <a:t>du court métrage « le beau mal » de Mariette </a:t>
            </a:r>
            <a:r>
              <a:rPr lang="fr-FR" sz="1400" b="1" dirty="0" smtClean="0">
                <a:solidFill>
                  <a:schemeClr val="accent1"/>
                </a:solidFill>
              </a:rPr>
              <a:t>Breton</a:t>
            </a:r>
            <a:endParaRPr lang="fr-FR" sz="1400" b="1" dirty="0">
              <a:solidFill>
                <a:schemeClr val="accent1"/>
              </a:solidFill>
            </a:endParaRPr>
          </a:p>
          <a:p>
            <a:pPr algn="l"/>
            <a:r>
              <a:rPr lang="fr-FR" sz="1400" b="1" dirty="0">
                <a:solidFill>
                  <a:schemeClr val="accent1"/>
                </a:solidFill>
              </a:rPr>
              <a:t>14h30 </a:t>
            </a:r>
            <a:r>
              <a:rPr lang="mr-IN" sz="1400" b="1" dirty="0">
                <a:solidFill>
                  <a:schemeClr val="accent1"/>
                </a:solidFill>
              </a:rPr>
              <a:t>–</a:t>
            </a:r>
            <a:r>
              <a:rPr lang="fr-FR" sz="1400" b="1" dirty="0">
                <a:solidFill>
                  <a:schemeClr val="accent1"/>
                </a:solidFill>
              </a:rPr>
              <a:t> 16h : </a:t>
            </a:r>
            <a:r>
              <a:rPr lang="fr-FR" sz="1400" b="1" dirty="0" smtClean="0">
                <a:solidFill>
                  <a:schemeClr val="accent1"/>
                </a:solidFill>
              </a:rPr>
              <a:t>Tables </a:t>
            </a:r>
            <a:r>
              <a:rPr lang="fr-FR" sz="1400" b="1" dirty="0">
                <a:solidFill>
                  <a:schemeClr val="accent1"/>
                </a:solidFill>
              </a:rPr>
              <a:t>rondes « </a:t>
            </a:r>
            <a:r>
              <a:rPr lang="fr-FR" sz="1400" b="1" dirty="0" smtClean="0">
                <a:solidFill>
                  <a:schemeClr val="accent1"/>
                </a:solidFill>
              </a:rPr>
              <a:t>Vivre </a:t>
            </a:r>
            <a:r>
              <a:rPr lang="fr-FR" sz="1400" b="1" dirty="0">
                <a:solidFill>
                  <a:schemeClr val="accent1"/>
                </a:solidFill>
              </a:rPr>
              <a:t>avec » l’épilepsie : accompagnement associatif  </a:t>
            </a:r>
            <a:r>
              <a:rPr lang="fr-FR" sz="1400" b="1" dirty="0" smtClean="0">
                <a:solidFill>
                  <a:schemeClr val="accent1"/>
                </a:solidFill>
              </a:rPr>
              <a:t>et                             médico-social </a:t>
            </a:r>
            <a:r>
              <a:rPr lang="fr-FR" sz="1400" b="1" dirty="0">
                <a:solidFill>
                  <a:schemeClr val="accent1"/>
                </a:solidFill>
              </a:rPr>
              <a:t>dans la vie de tous les </a:t>
            </a:r>
            <a:r>
              <a:rPr lang="fr-FR" sz="1400" b="1" dirty="0" smtClean="0">
                <a:solidFill>
                  <a:schemeClr val="accent1"/>
                </a:solidFill>
              </a:rPr>
              <a:t>jours </a:t>
            </a:r>
            <a:r>
              <a:rPr lang="fr-FR" sz="1100" dirty="0" smtClean="0"/>
              <a:t>(modération : JP </a:t>
            </a:r>
            <a:r>
              <a:rPr lang="fr-FR" sz="1100" dirty="0" err="1" smtClean="0"/>
              <a:t>Gouttenoire</a:t>
            </a:r>
            <a:r>
              <a:rPr lang="fr-FR" sz="1100" dirty="0" smtClean="0"/>
              <a:t>)</a:t>
            </a:r>
            <a:endParaRPr lang="fr-FR" sz="1100" dirty="0"/>
          </a:p>
          <a:p>
            <a:pPr algn="l">
              <a:spcBef>
                <a:spcPts val="225"/>
              </a:spcBef>
            </a:pPr>
            <a:r>
              <a:rPr lang="fr-FR" sz="1200" dirty="0"/>
              <a:t> </a:t>
            </a:r>
            <a:r>
              <a:rPr lang="fr-FR" sz="1400" dirty="0"/>
              <a:t>*  Autour de </a:t>
            </a:r>
            <a:r>
              <a:rPr lang="fr-FR" sz="1400" dirty="0" smtClean="0"/>
              <a:t>l’enfance/Autour </a:t>
            </a:r>
            <a:r>
              <a:rPr lang="fr-FR" sz="1400" dirty="0"/>
              <a:t>de </a:t>
            </a:r>
            <a:r>
              <a:rPr lang="fr-FR" sz="1400" dirty="0" smtClean="0"/>
              <a:t>L’adulte (avec des témoignages, des professionnels de santé et des membres associatifs)</a:t>
            </a:r>
            <a:endParaRPr lang="fr-FR" sz="1400" dirty="0" smtClean="0"/>
          </a:p>
          <a:p>
            <a:pPr algn="l">
              <a:spcBef>
                <a:spcPts val="225"/>
              </a:spcBef>
            </a:pPr>
            <a:endParaRPr lang="fr-FR" sz="1013" dirty="0"/>
          </a:p>
          <a:p>
            <a:pPr algn="l"/>
            <a:r>
              <a:rPr lang="fr-FR" sz="1069" dirty="0" smtClean="0"/>
              <a:t>    </a:t>
            </a:r>
            <a:r>
              <a:rPr lang="fr-FR" sz="1400" b="1" dirty="0">
                <a:solidFill>
                  <a:srgbClr val="FF3E86"/>
                </a:solidFill>
              </a:rPr>
              <a:t>ANIMATIONS AU 4</a:t>
            </a:r>
            <a:r>
              <a:rPr lang="fr-FR" sz="1400" b="1" baseline="30000" dirty="0">
                <a:solidFill>
                  <a:srgbClr val="FF3E86"/>
                </a:solidFill>
              </a:rPr>
              <a:t>ème</a:t>
            </a:r>
            <a:r>
              <a:rPr lang="fr-FR" sz="1400" b="1" dirty="0">
                <a:solidFill>
                  <a:srgbClr val="FF3E86"/>
                </a:solidFill>
              </a:rPr>
              <a:t> étage L : Explorations fonctionnelles de Neurologie   10h </a:t>
            </a:r>
            <a:r>
              <a:rPr lang="mr-IN" sz="1400" b="1" dirty="0">
                <a:solidFill>
                  <a:srgbClr val="FF3E86"/>
                </a:solidFill>
              </a:rPr>
              <a:t>–</a:t>
            </a:r>
            <a:r>
              <a:rPr lang="fr-FR" sz="1400" b="1" dirty="0">
                <a:solidFill>
                  <a:srgbClr val="FF3E86"/>
                </a:solidFill>
              </a:rPr>
              <a:t> 16h</a:t>
            </a:r>
          </a:p>
          <a:p>
            <a:pPr algn="l"/>
            <a:r>
              <a:rPr lang="fr-FR" sz="1200" i="1" dirty="0" smtClean="0"/>
              <a:t>                          </a:t>
            </a:r>
            <a:r>
              <a:rPr lang="fr-FR" sz="1400" b="1" i="1" dirty="0" smtClean="0"/>
              <a:t>Venez enregistrer votre activité cérébrale !</a:t>
            </a:r>
          </a:p>
          <a:p>
            <a:pPr algn="l">
              <a:spcBef>
                <a:spcPts val="0"/>
              </a:spcBef>
            </a:pPr>
            <a:r>
              <a:rPr lang="fr-FR" sz="1200" dirty="0" smtClean="0"/>
              <a:t>                   </a:t>
            </a:r>
          </a:p>
          <a:p>
            <a:pPr algn="l">
              <a:spcBef>
                <a:spcPts val="0"/>
              </a:spcBef>
            </a:pPr>
            <a:r>
              <a:rPr lang="fr-FR" sz="1200" dirty="0" smtClean="0"/>
              <a:t>	L’Electro </a:t>
            </a:r>
            <a:r>
              <a:rPr lang="fr-FR" sz="1200" dirty="0"/>
              <a:t>Encéphalogramme (EEG) permet de recueillir l’activité électrique du </a:t>
            </a:r>
            <a:r>
              <a:rPr lang="fr-FR" sz="1200" dirty="0" smtClean="0"/>
              <a:t>cerveau. </a:t>
            </a:r>
          </a:p>
          <a:p>
            <a:pPr algn="l">
              <a:spcBef>
                <a:spcPts val="0"/>
              </a:spcBef>
            </a:pPr>
            <a:r>
              <a:rPr lang="fr-FR" sz="1200" dirty="0" smtClean="0"/>
              <a:t>Vous pourrez venir faire enregistrer votre activité cérébrale </a:t>
            </a:r>
            <a:r>
              <a:rPr lang="fr-FR" sz="1200" dirty="0"/>
              <a:t> </a:t>
            </a:r>
            <a:r>
              <a:rPr lang="fr-FR" sz="1200" dirty="0" smtClean="0"/>
              <a:t>pour mieux comprendre  la nature de cet examen (non dangereux, non douloureux et sans contre </a:t>
            </a:r>
            <a:r>
              <a:rPr lang="mr-IN" sz="1200" dirty="0" smtClean="0"/>
              <a:t>–</a:t>
            </a:r>
            <a:r>
              <a:rPr lang="fr-FR" sz="1200" dirty="0" smtClean="0"/>
              <a:t>indication).</a:t>
            </a:r>
            <a:endParaRPr lang="fr-FR" sz="1200" dirty="0"/>
          </a:p>
        </p:txBody>
      </p:sp>
      <p:pic>
        <p:nvPicPr>
          <p:cNvPr id="6" name="Imag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97" y="655518"/>
            <a:ext cx="1248153" cy="1267580"/>
          </a:xfrm>
          <a:prstGeom prst="rect">
            <a:avLst/>
          </a:prstGeom>
        </p:spPr>
      </p:pic>
      <p:pic>
        <p:nvPicPr>
          <p:cNvPr id="38" name="Image 3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498" y="478452"/>
            <a:ext cx="1567477" cy="1511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756" y="10973959"/>
            <a:ext cx="942630" cy="108141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6142" y="11290041"/>
            <a:ext cx="5461858" cy="90196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7"/>
          <a:srcRect l="6101" r="56098" b="56383"/>
          <a:stretch/>
        </p:blipFill>
        <p:spPr>
          <a:xfrm>
            <a:off x="198900" y="4703661"/>
            <a:ext cx="472440" cy="6249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1907" y="2455333"/>
            <a:ext cx="469433" cy="62794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7"/>
          <a:srcRect l="6101" r="56098" b="56383"/>
          <a:stretch/>
        </p:blipFill>
        <p:spPr>
          <a:xfrm>
            <a:off x="177097" y="9909134"/>
            <a:ext cx="472440" cy="62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62716" y="1981200"/>
            <a:ext cx="3825550" cy="3005670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rgbClr val="484CD3"/>
                </a:solidFill>
              </a:rPr>
              <a:t>        </a:t>
            </a:r>
            <a:r>
              <a:rPr lang="fr-FR" sz="2000" b="1" dirty="0" smtClean="0">
                <a:solidFill>
                  <a:srgbClr val="FF3E86"/>
                </a:solidFill>
              </a:rPr>
              <a:t>JOURNEE INTERNATIONALE</a:t>
            </a:r>
            <a:br>
              <a:rPr lang="fr-FR" sz="2000" b="1" dirty="0" smtClean="0">
                <a:solidFill>
                  <a:srgbClr val="FF3E86"/>
                </a:solidFill>
              </a:rPr>
            </a:br>
            <a:r>
              <a:rPr lang="fr-FR" sz="2000" b="1" dirty="0">
                <a:solidFill>
                  <a:srgbClr val="FF3E86"/>
                </a:solidFill>
              </a:rPr>
              <a:t> </a:t>
            </a:r>
            <a:r>
              <a:rPr lang="fr-FR" sz="2000" b="1" dirty="0" smtClean="0">
                <a:solidFill>
                  <a:srgbClr val="FF3E86"/>
                </a:solidFill>
              </a:rPr>
              <a:t>                   DES EPILEPSIES</a:t>
            </a:r>
            <a:br>
              <a:rPr lang="fr-FR" sz="2000" b="1" dirty="0" smtClean="0">
                <a:solidFill>
                  <a:srgbClr val="FF3E86"/>
                </a:solidFill>
              </a:rPr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/>
              <a:t> </a:t>
            </a:r>
            <a:r>
              <a:rPr lang="fr-FR" sz="2000" b="1" dirty="0" smtClean="0"/>
              <a:t>                   </a:t>
            </a:r>
            <a:r>
              <a:rPr lang="fr-FR" sz="2000" b="1" dirty="0" smtClean="0">
                <a:solidFill>
                  <a:srgbClr val="484CD3"/>
                </a:solidFill>
              </a:rPr>
              <a:t>« VIVRE AVEC »</a:t>
            </a:r>
            <a:br>
              <a:rPr lang="fr-FR" sz="2000" b="1" dirty="0" smtClean="0">
                <a:solidFill>
                  <a:srgbClr val="484CD3"/>
                </a:solidFill>
              </a:rPr>
            </a:br>
            <a:r>
              <a:rPr lang="fr-FR" sz="1600" dirty="0"/>
              <a:t> </a:t>
            </a:r>
            <a:r>
              <a:rPr lang="fr-FR" sz="1600" dirty="0" smtClean="0"/>
              <a:t>        </a:t>
            </a:r>
            <a:br>
              <a:rPr lang="fr-FR" sz="1600" dirty="0" smtClean="0"/>
            </a:br>
            <a:r>
              <a:rPr lang="fr-FR" sz="1800" b="1" i="1" dirty="0">
                <a:solidFill>
                  <a:srgbClr val="FF3E86"/>
                </a:solidFill>
              </a:rPr>
              <a:t> </a:t>
            </a:r>
            <a:r>
              <a:rPr lang="fr-FR" sz="1800" b="1" i="1" dirty="0" smtClean="0">
                <a:solidFill>
                  <a:srgbClr val="FF3E86"/>
                </a:solidFill>
              </a:rPr>
              <a:t>                   Lundi 12 Février 2018</a:t>
            </a:r>
            <a:br>
              <a:rPr lang="fr-FR" sz="1800" b="1" i="1" dirty="0" smtClean="0">
                <a:solidFill>
                  <a:srgbClr val="FF3E86"/>
                </a:solidFill>
              </a:rPr>
            </a:br>
            <a:r>
              <a:rPr lang="fr-FR" sz="1800" b="1" i="1" dirty="0" smtClean="0">
                <a:solidFill>
                  <a:srgbClr val="FF3E86"/>
                </a:solidFill>
              </a:rPr>
              <a:t>              HÔPITAL NORD MICHALLON</a:t>
            </a:r>
            <a:endParaRPr lang="fr-FR" sz="1800" b="1" i="1" dirty="0">
              <a:solidFill>
                <a:srgbClr val="FF3E8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1488" y="4497354"/>
            <a:ext cx="5915025" cy="6483913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 </a:t>
            </a:r>
            <a:r>
              <a:rPr lang="fr-FR" sz="1800" dirty="0" smtClean="0"/>
              <a:t>               L’objectif de cette journée est d’illustrer les ressources permettant aux personnes souffrant d’une épilepsie de vivre leurs vies le plus normalement possible. Ces ressources sont médicales mais pas uniquement.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 </a:t>
            </a:r>
            <a:r>
              <a:rPr lang="fr-FR" sz="1800" dirty="0" smtClean="0"/>
              <a:t>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 </a:t>
            </a:r>
            <a:r>
              <a:rPr lang="fr-FR" sz="1800" dirty="0" smtClean="0"/>
              <a:t>               La journée permettra de découvrir des approches complémentaires, souvent originales, permettant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 smtClean="0"/>
              <a:t> de </a:t>
            </a:r>
            <a:r>
              <a:rPr lang="fr-FR" sz="1800" b="1" dirty="0" smtClean="0"/>
              <a:t>« vivre avec » </a:t>
            </a:r>
            <a:r>
              <a:rPr lang="fr-FR" sz="1800" dirty="0" smtClean="0"/>
              <a:t>l’épilepsie : sport, activité physique, éducation thérapeutique, régime alimentaire</a:t>
            </a:r>
            <a:r>
              <a:rPr lang="mr-IN" sz="1800" dirty="0" smtClean="0"/>
              <a:t>…</a:t>
            </a:r>
            <a:r>
              <a:rPr lang="fr-FR" sz="1800" dirty="0" smtClean="0"/>
              <a:t>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 smtClean="0"/>
              <a:t>                Des conférences, des tables rondes, des stands offriront au public la possibilité d’échanger avec les professionnels et les témoins.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 smtClean="0"/>
              <a:t>                Rendez-vous au CHU dans le Hall Vercors de </a:t>
            </a:r>
            <a:r>
              <a:rPr lang="fr-FR" sz="1800" dirty="0" err="1" smtClean="0"/>
              <a:t>Michallon</a:t>
            </a:r>
            <a:r>
              <a:rPr lang="fr-FR" sz="1800" dirty="0" smtClean="0"/>
              <a:t> et dans la salle Gilbert Faure pour assister aux différents programmes.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34" y="1051560"/>
            <a:ext cx="1464925" cy="130036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9721" y="10436768"/>
            <a:ext cx="3328279" cy="175523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40" y="945770"/>
            <a:ext cx="1566808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1169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2210</TotalTime>
  <Words>179</Words>
  <Application>Microsoft Office PowerPoint</Application>
  <PresentationFormat>Grand écran</PresentationFormat>
  <Paragraphs>42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Mangal</vt:lpstr>
      <vt:lpstr>Thème Office</vt:lpstr>
      <vt:lpstr>         JOURNEE INTERNATIONALE DES EPILEPSIES  « VIVRE AVEC »  lundi 12 Février 2018 HÔPITAL NORD MICHALLON  </vt:lpstr>
      <vt:lpstr>        JOURNEE INTERNATIONALE                     DES EPILEPSIES                      « VIVRE AVEC »                               Lundi 12 Février 2018               HÔPITAL NORD MICHALLON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JOURNEE INTERNATIONALE DES EPILEPSIES  « FAIRE AVEC » lundi 12 Février 2017 HÔPITAL NORD MICHALLON</dc:title>
  <dc:creator>Thierry Debillon</dc:creator>
  <cp:lastModifiedBy>Vercueil, Laurent</cp:lastModifiedBy>
  <cp:revision>24</cp:revision>
  <cp:lastPrinted>2018-01-26T13:23:31Z</cp:lastPrinted>
  <dcterms:created xsi:type="dcterms:W3CDTF">2018-01-17T20:25:37Z</dcterms:created>
  <dcterms:modified xsi:type="dcterms:W3CDTF">2018-01-29T08:43:39Z</dcterms:modified>
</cp:coreProperties>
</file>